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2"/>
  </p:handoutMasterIdLst>
  <p:sldIdLst>
    <p:sldId id="256" r:id="rId2"/>
    <p:sldId id="263" r:id="rId3"/>
    <p:sldId id="257" r:id="rId4"/>
    <p:sldId id="258" r:id="rId5"/>
    <p:sldId id="261" r:id="rId6"/>
    <p:sldId id="259" r:id="rId7"/>
    <p:sldId id="260" r:id="rId8"/>
    <p:sldId id="262" r:id="rId9"/>
    <p:sldId id="267"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642" y="-18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8B84C04-C899-4055-B616-DE011F5F6A3F}" type="datetimeFigureOut">
              <a:rPr lang="en-US" smtClean="0"/>
              <a:t>11/23/2010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EAA86B-701B-4592-B462-F7129293740F}"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B16284-4284-4195-AC2B-2DF91CAC05C9}" type="datetimeFigureOut">
              <a:rPr lang="en-US" smtClean="0"/>
              <a:pPr/>
              <a:t>11/23/2010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C0C18C-36A9-4F88-8C1F-D59B5DE90BE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B16284-4284-4195-AC2B-2DF91CAC05C9}" type="datetimeFigureOut">
              <a:rPr lang="en-US" smtClean="0"/>
              <a:pPr/>
              <a:t>11/23/2010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C0C18C-36A9-4F88-8C1F-D59B5DE90BE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B16284-4284-4195-AC2B-2DF91CAC05C9}" type="datetimeFigureOut">
              <a:rPr lang="en-US" smtClean="0"/>
              <a:pPr/>
              <a:t>11/23/2010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C0C18C-36A9-4F88-8C1F-D59B5DE90BE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B16284-4284-4195-AC2B-2DF91CAC05C9}" type="datetimeFigureOut">
              <a:rPr lang="en-US" smtClean="0"/>
              <a:pPr/>
              <a:t>11/23/2010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C0C18C-36A9-4F88-8C1F-D59B5DE90BE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B16284-4284-4195-AC2B-2DF91CAC05C9}" type="datetimeFigureOut">
              <a:rPr lang="en-US" smtClean="0"/>
              <a:pPr/>
              <a:t>11/23/2010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C0C18C-36A9-4F88-8C1F-D59B5DE90BE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B16284-4284-4195-AC2B-2DF91CAC05C9}" type="datetimeFigureOut">
              <a:rPr lang="en-US" smtClean="0"/>
              <a:pPr/>
              <a:t>11/23/2010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C0C18C-36A9-4F88-8C1F-D59B5DE90BE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B16284-4284-4195-AC2B-2DF91CAC05C9}" type="datetimeFigureOut">
              <a:rPr lang="en-US" smtClean="0"/>
              <a:pPr/>
              <a:t>11/23/2010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C0C18C-36A9-4F88-8C1F-D59B5DE90BE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B16284-4284-4195-AC2B-2DF91CAC05C9}" type="datetimeFigureOut">
              <a:rPr lang="en-US" smtClean="0"/>
              <a:pPr/>
              <a:t>11/23/2010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C0C18C-36A9-4F88-8C1F-D59B5DE90BE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B16284-4284-4195-AC2B-2DF91CAC05C9}" type="datetimeFigureOut">
              <a:rPr lang="en-US" smtClean="0"/>
              <a:pPr/>
              <a:t>11/23/2010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C0C18C-36A9-4F88-8C1F-D59B5DE90BE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B16284-4284-4195-AC2B-2DF91CAC05C9}" type="datetimeFigureOut">
              <a:rPr lang="en-US" smtClean="0"/>
              <a:pPr/>
              <a:t>11/23/2010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C0C18C-36A9-4F88-8C1F-D59B5DE90BE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B16284-4284-4195-AC2B-2DF91CAC05C9}" type="datetimeFigureOut">
              <a:rPr lang="en-US" smtClean="0"/>
              <a:pPr/>
              <a:t>11/23/2010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C0C18C-36A9-4F88-8C1F-D59B5DE90BE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B16284-4284-4195-AC2B-2DF91CAC05C9}" type="datetimeFigureOut">
              <a:rPr lang="en-US" smtClean="0"/>
              <a:pPr/>
              <a:t>11/23/2010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C0C18C-36A9-4F88-8C1F-D59B5DE90BE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pic>
        <p:nvPicPr>
          <p:cNvPr id="12292" name="Picture 4" descr="http://www.loc.gov/exhibits/treasures/images/vc26.10p1.jpg"/>
          <p:cNvPicPr>
            <a:picLocks noChangeAspect="1" noChangeArrowheads="1"/>
          </p:cNvPicPr>
          <p:nvPr/>
        </p:nvPicPr>
        <p:blipFill>
          <a:blip r:embed="rId2" cstate="print"/>
          <a:srcRect/>
          <a:stretch>
            <a:fillRect/>
          </a:stretch>
        </p:blipFill>
        <p:spPr bwMode="auto">
          <a:xfrm>
            <a:off x="6789906" y="3200400"/>
            <a:ext cx="2354094" cy="3657600"/>
          </a:xfrm>
          <a:prstGeom prst="rect">
            <a:avLst/>
          </a:prstGeom>
          <a:noFill/>
        </p:spPr>
      </p:pic>
      <p:sp>
        <p:nvSpPr>
          <p:cNvPr id="2" name="Title 1"/>
          <p:cNvSpPr>
            <a:spLocks noGrp="1"/>
          </p:cNvSpPr>
          <p:nvPr>
            <p:ph type="ctrTitle"/>
          </p:nvPr>
        </p:nvSpPr>
        <p:spPr>
          <a:xfrm>
            <a:off x="685800" y="1828800"/>
            <a:ext cx="7772400" cy="1470025"/>
          </a:xfrm>
        </p:spPr>
        <p:txBody>
          <a:bodyPr/>
          <a:lstStyle/>
          <a:p>
            <a:r>
              <a:rPr lang="en-US" b="1" dirty="0" smtClean="0"/>
              <a:t>Thomas Paine’s Common Sense: The First to Speak Out </a:t>
            </a:r>
            <a:endParaRPr lang="en-US" b="1" dirty="0"/>
          </a:p>
        </p:txBody>
      </p:sp>
      <p:sp>
        <p:nvSpPr>
          <p:cNvPr id="3" name="Subtitle 2"/>
          <p:cNvSpPr>
            <a:spLocks noGrp="1"/>
          </p:cNvSpPr>
          <p:nvPr>
            <p:ph type="subTitle" idx="1"/>
          </p:nvPr>
        </p:nvSpPr>
        <p:spPr/>
        <p:txBody>
          <a:bodyPr/>
          <a:lstStyle/>
          <a:p>
            <a:r>
              <a:rPr lang="en-US" dirty="0" smtClean="0"/>
              <a:t>By Kellan Stout</a:t>
            </a:r>
            <a:endParaRPr lang="en-US" dirty="0"/>
          </a:p>
        </p:txBody>
      </p:sp>
      <p:pic>
        <p:nvPicPr>
          <p:cNvPr id="12290" name="Picture 2" descr="http://moonstoneartscenter.org/wp-content/uploads/2009/01/thomaspaineoval.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4114800"/>
            <a:ext cx="2358332" cy="27432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Common Sense was one of the most important novels in American history because it was the source of knowledge that informed the American people of the British monarchy’s wrong doings and set the fire that drove the colonists into rebellion.  Thomas Paine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7030A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Objective</a:t>
            </a:r>
            <a:endParaRPr lang="en-US" sz="5400" dirty="0"/>
          </a:p>
        </p:txBody>
      </p:sp>
      <p:sp>
        <p:nvSpPr>
          <p:cNvPr id="3" name="Content Placeholder 2"/>
          <p:cNvSpPr>
            <a:spLocks noGrp="1"/>
          </p:cNvSpPr>
          <p:nvPr>
            <p:ph idx="1"/>
          </p:nvPr>
        </p:nvSpPr>
        <p:spPr/>
        <p:txBody>
          <a:bodyPr/>
          <a:lstStyle/>
          <a:p>
            <a:r>
              <a:rPr lang="en-US" sz="4400" dirty="0" smtClean="0"/>
              <a:t>Student should be able to explain what Common Sense is about and list some impacts. </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pic>
        <p:nvPicPr>
          <p:cNvPr id="5" name="Picture 4" descr="ben frank.jpg"/>
          <p:cNvPicPr>
            <a:picLocks noChangeAspect="1"/>
          </p:cNvPicPr>
          <p:nvPr/>
        </p:nvPicPr>
        <p:blipFill>
          <a:blip r:embed="rId2" cstate="print"/>
          <a:stretch>
            <a:fillRect/>
          </a:stretch>
        </p:blipFill>
        <p:spPr>
          <a:xfrm>
            <a:off x="7611533" y="0"/>
            <a:ext cx="1532467" cy="2362200"/>
          </a:xfrm>
          <a:prstGeom prst="rect">
            <a:avLst/>
          </a:prstGeom>
          <a:effectLst>
            <a:softEdge rad="31750"/>
          </a:effectLst>
        </p:spPr>
      </p:pic>
      <p:sp>
        <p:nvSpPr>
          <p:cNvPr id="2" name="Title 1"/>
          <p:cNvSpPr>
            <a:spLocks noGrp="1"/>
          </p:cNvSpPr>
          <p:nvPr>
            <p:ph type="title"/>
          </p:nvPr>
        </p:nvSpPr>
        <p:spPr/>
        <p:txBody>
          <a:bodyPr/>
          <a:lstStyle/>
          <a:p>
            <a:r>
              <a:rPr lang="en-US" dirty="0" smtClean="0"/>
              <a:t>About Thomas Paine</a:t>
            </a:r>
            <a:endParaRPr lang="en-US" dirty="0"/>
          </a:p>
        </p:txBody>
      </p:sp>
      <p:sp>
        <p:nvSpPr>
          <p:cNvPr id="3" name="Content Placeholder 2"/>
          <p:cNvSpPr>
            <a:spLocks noGrp="1"/>
          </p:cNvSpPr>
          <p:nvPr>
            <p:ph idx="1"/>
          </p:nvPr>
        </p:nvSpPr>
        <p:spPr>
          <a:xfrm>
            <a:off x="0" y="1295400"/>
            <a:ext cx="8229600" cy="4525963"/>
          </a:xfrm>
        </p:spPr>
        <p:txBody>
          <a:bodyPr>
            <a:normAutofit fontScale="85000" lnSpcReduction="10000"/>
          </a:bodyPr>
          <a:lstStyle/>
          <a:p>
            <a:r>
              <a:rPr lang="en-US" dirty="0" smtClean="0"/>
              <a:t>On January 29, Thomas Paine was born in Thetford, England. </a:t>
            </a:r>
          </a:p>
          <a:p>
            <a:r>
              <a:rPr lang="en-US" dirty="0" smtClean="0"/>
              <a:t>His father, a </a:t>
            </a:r>
            <a:r>
              <a:rPr lang="en-US" dirty="0" err="1" smtClean="0"/>
              <a:t>corseter</a:t>
            </a:r>
            <a:r>
              <a:rPr lang="en-US" dirty="0" smtClean="0"/>
              <a:t>, had grand visions for his son, but by the age of 12, Thomas had failed out of school. </a:t>
            </a:r>
          </a:p>
          <a:p>
            <a:r>
              <a:rPr lang="en-US" dirty="0" smtClean="0"/>
              <a:t>So, now age 19, Paine went to sea. This adventure didn't last too long, and by 1768 he found himself as an excise tax officer in England. He didn’t excel at this role, and was discharged from his post twice before coincidentally meeting Benjamin Franklin who sponsored his emigration to Philadelphia. While in Pennsylvania his career changed to journalism.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Actual Pamphlet</a:t>
            </a:r>
            <a:endParaRPr lang="en-US" dirty="0"/>
          </a:p>
        </p:txBody>
      </p:sp>
      <p:sp>
        <p:nvSpPr>
          <p:cNvPr id="3" name="Content Placeholder 2"/>
          <p:cNvSpPr>
            <a:spLocks noGrp="1"/>
          </p:cNvSpPr>
          <p:nvPr>
            <p:ph idx="1"/>
          </p:nvPr>
        </p:nvSpPr>
        <p:spPr/>
        <p:txBody>
          <a:bodyPr/>
          <a:lstStyle/>
          <a:p>
            <a:r>
              <a:rPr lang="en-US" dirty="0" smtClean="0"/>
              <a:t>It is basically a political booklet that argues for American independence and mocks the very thought of hereditary monarchy. Common Sense spoke of rebellious thoughts that kick started the American Revolution and informed the colonists of the wrong doings of the British Monarchy.   </a:t>
            </a:r>
            <a:endParaRPr lang="en-US" dirty="0"/>
          </a:p>
        </p:txBody>
      </p:sp>
      <p:pic>
        <p:nvPicPr>
          <p:cNvPr id="7170" name="Picture 2" descr="http://t0.gstatic.com/images?q=tbn:9jnIikvykNHkkM:http://www.fortseverndar.4t.com/images/patriot.jpg&amp;t=1"/>
          <p:cNvPicPr>
            <a:picLocks noChangeAspect="1" noChangeArrowheads="1"/>
          </p:cNvPicPr>
          <p:nvPr/>
        </p:nvPicPr>
        <p:blipFill>
          <a:blip r:embed="rId2" cstate="print"/>
          <a:srcRect/>
          <a:stretch>
            <a:fillRect/>
          </a:stretch>
        </p:blipFill>
        <p:spPr bwMode="auto">
          <a:xfrm>
            <a:off x="6934200" y="4114800"/>
            <a:ext cx="1752600" cy="229805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Actual Pamphlet con.</a:t>
            </a:r>
            <a:endParaRPr lang="en-US" dirty="0"/>
          </a:p>
        </p:txBody>
      </p:sp>
      <p:sp>
        <p:nvSpPr>
          <p:cNvPr id="3" name="Content Placeholder 2"/>
          <p:cNvSpPr>
            <a:spLocks noGrp="1"/>
          </p:cNvSpPr>
          <p:nvPr>
            <p:ph idx="1"/>
          </p:nvPr>
        </p:nvSpPr>
        <p:spPr/>
        <p:txBody>
          <a:bodyPr>
            <a:normAutofit lnSpcReduction="10000"/>
          </a:bodyPr>
          <a:lstStyle/>
          <a:p>
            <a:r>
              <a:rPr lang="en-US" dirty="0" smtClean="0"/>
              <a:t>Paine believes that people would be much happier if they governed themselves, and were responsible for the laws they followed.</a:t>
            </a:r>
          </a:p>
          <a:p>
            <a:r>
              <a:rPr lang="en-US" dirty="0" smtClean="0"/>
              <a:t>He expresses disagreement with British reign in America and launches several attacks towards the system of government and stats that it is much too complex.</a:t>
            </a:r>
          </a:p>
          <a:p>
            <a:r>
              <a:rPr lang="en-US" dirty="0" smtClean="0"/>
              <a:t>Calls hereditary succession a abominable practice and leads to unworthy leaders.  </a:t>
            </a:r>
            <a:endParaRPr lang="en-US" dirty="0"/>
          </a:p>
        </p:txBody>
      </p:sp>
      <p:pic>
        <p:nvPicPr>
          <p:cNvPr id="6146" name="Picture 2" descr="http://www.euche.co.uk/images/british-flag.jpg"/>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0" y="228600"/>
            <a:ext cx="2024331" cy="12192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Themes of the Pamphlet </a:t>
            </a:r>
            <a:endParaRPr lang="en-US" dirty="0"/>
          </a:p>
        </p:txBody>
      </p:sp>
      <p:sp>
        <p:nvSpPr>
          <p:cNvPr id="3" name="Content Placeholder 2"/>
          <p:cNvSpPr>
            <a:spLocks noGrp="1"/>
          </p:cNvSpPr>
          <p:nvPr>
            <p:ph idx="1"/>
          </p:nvPr>
        </p:nvSpPr>
        <p:spPr/>
        <p:txBody>
          <a:bodyPr>
            <a:normAutofit fontScale="92500"/>
          </a:bodyPr>
          <a:lstStyle/>
          <a:p>
            <a:r>
              <a:rPr lang="en-US" dirty="0" smtClean="0"/>
              <a:t>Government is a necessary evil</a:t>
            </a:r>
          </a:p>
          <a:p>
            <a:pPr>
              <a:buNone/>
            </a:pPr>
            <a:r>
              <a:rPr lang="en-US" dirty="0" smtClean="0"/>
              <a:t>		-Paine believes that it is natural for a country to govern themselves, if any government at all.</a:t>
            </a:r>
          </a:p>
          <a:p>
            <a:r>
              <a:rPr lang="en-US" dirty="0" smtClean="0"/>
              <a:t>Problems with the Monarchy</a:t>
            </a:r>
          </a:p>
          <a:p>
            <a:pPr>
              <a:buNone/>
            </a:pPr>
            <a:r>
              <a:rPr lang="en-US" dirty="0" smtClean="0"/>
              <a:t>		-Argues that hereditary succession is an attack on biblical terms because it is said that everyone is supposed to ruled by the lord (acting as the king), and no false kings before him. Also, he questions the king’s role in the government.  </a:t>
            </a:r>
            <a:endParaRPr lang="en-US" dirty="0"/>
          </a:p>
        </p:txBody>
      </p:sp>
      <p:pic>
        <p:nvPicPr>
          <p:cNvPr id="4" name="Picture 2" descr="http://t3.gstatic.com/images?q=tbn:H82L4AKtpn4x_M:http://www.bradfitzpatrick.com/stock_illustration/images-new/fantasy/cartoon-crown-clipart.gif&amp;t=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086600" y="609600"/>
            <a:ext cx="1828800" cy="1371601"/>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Themes of the Pamphlet con.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Inevitableness of American Independence</a:t>
            </a:r>
          </a:p>
          <a:p>
            <a:pPr>
              <a:buNone/>
            </a:pPr>
            <a:r>
              <a:rPr lang="en-US" dirty="0" smtClean="0"/>
              <a:t>		-America would eventually be independent, but until the colonists believed in that they would remain under British rule.</a:t>
            </a:r>
          </a:p>
          <a:p>
            <a:r>
              <a:rPr lang="en-US" dirty="0" smtClean="0"/>
              <a:t>Inevitableness of British oppression</a:t>
            </a:r>
          </a:p>
          <a:p>
            <a:pPr>
              <a:buNone/>
            </a:pPr>
            <a:r>
              <a:rPr lang="en-US" dirty="0" smtClean="0"/>
              <a:t>		-Problems would arise no matter the circumstances, and American colonists would eventually rebel, driven by the thought of freedom.  </a:t>
            </a:r>
          </a:p>
          <a:p>
            <a:pPr>
              <a:buNone/>
            </a:pPr>
            <a:r>
              <a:rPr lang="en-US" dirty="0" smtClean="0"/>
              <a:t>	</a:t>
            </a:r>
            <a:endParaRPr lang="en-US" dirty="0"/>
          </a:p>
        </p:txBody>
      </p:sp>
      <p:pic>
        <p:nvPicPr>
          <p:cNvPr id="4098" name="Picture 2" descr="http://t2.gstatic.com/images?q=tbn:ANd9GcQo5z7xDnM4aY6HKqnyMY95aZeo0nUPBL0BhTe4YyvdRHn5Xo3z1Q"/>
          <p:cNvPicPr>
            <a:picLocks noChangeAspect="1" noChangeArrowheads="1"/>
          </p:cNvPicPr>
          <p:nvPr/>
        </p:nvPicPr>
        <p:blipFill>
          <a:blip r:embed="rId2" cstate="print"/>
          <a:srcRect/>
          <a:stretch>
            <a:fillRect/>
          </a:stretch>
        </p:blipFill>
        <p:spPr bwMode="auto">
          <a:xfrm>
            <a:off x="7391400" y="4518621"/>
            <a:ext cx="1600200" cy="207944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a:bodyPr>
          <a:lstStyle/>
          <a:p>
            <a:r>
              <a:rPr lang="en-US" dirty="0" smtClean="0"/>
              <a:t>Impact of Common Sense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It stirred and aroused the colonists to take action in the first independence driven act. </a:t>
            </a:r>
          </a:p>
          <a:p>
            <a:r>
              <a:rPr lang="en-US" dirty="0" smtClean="0"/>
              <a:t>Paine’s political pamphlet brought rising revolutionary sentiment into sharp focus by placing blame for suffering of the colonies directly on reigning British monarch, King George III.</a:t>
            </a:r>
          </a:p>
          <a:p>
            <a:r>
              <a:rPr lang="en-US" dirty="0" smtClean="0"/>
              <a:t>Informed colonists of the hidden attacks that Britain had been </a:t>
            </a:r>
            <a:r>
              <a:rPr lang="en-US" dirty="0" smtClean="0"/>
              <a:t>enforcing.  </a:t>
            </a:r>
            <a:endParaRPr lang="en-US" dirty="0" smtClean="0"/>
          </a:p>
          <a:p>
            <a:pPr>
              <a:buNone/>
            </a:pPr>
            <a:r>
              <a:rPr lang="en-US" dirty="0" smtClean="0"/>
              <a:t>  </a:t>
            </a:r>
            <a:endParaRPr lang="en-US" dirty="0"/>
          </a:p>
        </p:txBody>
      </p:sp>
      <p:pic>
        <p:nvPicPr>
          <p:cNvPr id="3074" name="Picture 2" descr="http://www.knowledgerush.com/wiki_image/3/37/George_iii_england.JPG"/>
          <p:cNvPicPr>
            <a:picLocks noChangeAspect="1" noChangeArrowheads="1"/>
          </p:cNvPicPr>
          <p:nvPr/>
        </p:nvPicPr>
        <p:blipFill>
          <a:blip r:embed="rId2" cstate="print"/>
          <a:srcRect/>
          <a:stretch>
            <a:fillRect/>
          </a:stretch>
        </p:blipFill>
        <p:spPr bwMode="auto">
          <a:xfrm>
            <a:off x="7808647" y="0"/>
            <a:ext cx="1335353" cy="1657989"/>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ctr">
              <a:buNone/>
            </a:pPr>
            <a:r>
              <a:rPr lang="en-US" sz="4000" dirty="0" smtClean="0"/>
              <a:t>“</a:t>
            </a:r>
            <a:r>
              <a:rPr lang="en-US" dirty="0" smtClean="0"/>
              <a:t>This new world hath been the asylum for the persecuted lovers of civil and religious liberty from every part of Europe. Hither have they fled , not from the tender embraces of the mother, but from the cruelty of monster; and it is so far true of England, that the same tyranny which drove the first emigrants from home, pursues their descendants still” </a:t>
            </a:r>
          </a:p>
          <a:p>
            <a:pPr algn="r">
              <a:buNone/>
            </a:pPr>
            <a:r>
              <a:rPr lang="en-US" dirty="0" smtClean="0"/>
              <a:t>Ben Franklin</a:t>
            </a:r>
            <a:endParaRPr lang="en-US" dirty="0"/>
          </a:p>
        </p:txBody>
      </p:sp>
      <p:pic>
        <p:nvPicPr>
          <p:cNvPr id="2052" name="Picture 4" descr="http://t1.gstatic.com/images?q=tbn:zOWB_fl3cUbEKM:http://i598.photobucket.com/albums/tt63/sxys80/quill.png&amp;t=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4800600"/>
            <a:ext cx="1816464" cy="1857376"/>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103</TotalTime>
  <Words>449</Words>
  <Application>Microsoft Office PowerPoint</Application>
  <PresentationFormat>On-screen Show (4:3)</PresentationFormat>
  <Paragraphs>34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Thomas Paine’s Common Sense: The First to Speak Out </vt:lpstr>
      <vt:lpstr>Objective</vt:lpstr>
      <vt:lpstr>About Thomas Paine</vt:lpstr>
      <vt:lpstr>The Actual Pamphlet</vt:lpstr>
      <vt:lpstr>The Actual Pamphlet con.</vt:lpstr>
      <vt:lpstr>Themes of the Pamphlet </vt:lpstr>
      <vt:lpstr>Themes of the Pamphlet con. </vt:lpstr>
      <vt:lpstr>Impact of Common Sense</vt:lpstr>
      <vt:lpstr>Slide 9</vt:lpstr>
      <vt:lpstr>Conclusion</vt:lpstr>
    </vt:vector>
  </TitlesOfParts>
  <Company>Mount Lebanon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Thomas Paine’s Common Sense</dc:title>
  <dc:creator>nstarzynski</dc:creator>
  <cp:lastModifiedBy>nstarzynski</cp:lastModifiedBy>
  <cp:revision>17</cp:revision>
  <dcterms:created xsi:type="dcterms:W3CDTF">2010-11-16T20:12:13Z</dcterms:created>
  <dcterms:modified xsi:type="dcterms:W3CDTF">2010-11-23T20:10:41Z</dcterms:modified>
</cp:coreProperties>
</file>